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2"/>
  </p:notesMasterIdLst>
  <p:sldIdLst>
    <p:sldId id="256" r:id="rId2"/>
    <p:sldId id="299" r:id="rId3"/>
    <p:sldId id="298" r:id="rId4"/>
    <p:sldId id="270" r:id="rId5"/>
    <p:sldId id="269" r:id="rId6"/>
    <p:sldId id="320" r:id="rId7"/>
    <p:sldId id="335" r:id="rId8"/>
    <p:sldId id="276" r:id="rId9"/>
    <p:sldId id="275" r:id="rId10"/>
    <p:sldId id="336" r:id="rId11"/>
    <p:sldId id="337" r:id="rId12"/>
    <p:sldId id="288" r:id="rId13"/>
    <p:sldId id="344" r:id="rId14"/>
    <p:sldId id="355" r:id="rId15"/>
    <p:sldId id="266" r:id="rId16"/>
    <p:sldId id="257" r:id="rId17"/>
    <p:sldId id="259" r:id="rId18"/>
    <p:sldId id="258" r:id="rId19"/>
    <p:sldId id="322" r:id="rId20"/>
    <p:sldId id="323" r:id="rId21"/>
    <p:sldId id="265" r:id="rId22"/>
    <p:sldId id="302" r:id="rId23"/>
    <p:sldId id="338" r:id="rId24"/>
    <p:sldId id="339" r:id="rId25"/>
    <p:sldId id="291" r:id="rId26"/>
    <p:sldId id="345" r:id="rId27"/>
    <p:sldId id="354" r:id="rId28"/>
    <p:sldId id="305" r:id="rId29"/>
    <p:sldId id="312" r:id="rId30"/>
    <p:sldId id="306" r:id="rId31"/>
    <p:sldId id="307" r:id="rId32"/>
    <p:sldId id="308" r:id="rId33"/>
    <p:sldId id="310" r:id="rId34"/>
    <p:sldId id="314" r:id="rId35"/>
    <p:sldId id="315" r:id="rId36"/>
    <p:sldId id="340" r:id="rId37"/>
    <p:sldId id="341" r:id="rId38"/>
    <p:sldId id="316" r:id="rId39"/>
    <p:sldId id="350" r:id="rId40"/>
    <p:sldId id="35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77" autoAdjust="0"/>
    <p:restoredTop sz="94662" autoAdjust="0"/>
  </p:normalViewPr>
  <p:slideViewPr>
    <p:cSldViewPr>
      <p:cViewPr>
        <p:scale>
          <a:sx n="90" d="100"/>
          <a:sy n="90" d="100"/>
        </p:scale>
        <p:origin x="-504" y="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1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170</c:v>
                </c:pt>
                <c:pt idx="1">
                  <c:v>663</c:v>
                </c:pt>
                <c:pt idx="2">
                  <c:v>833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159</c:v>
                </c:pt>
                <c:pt idx="1">
                  <c:v>636</c:v>
                </c:pt>
                <c:pt idx="2">
                  <c:v>795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93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2133E-2"/>
                  <c:y val="-0.2974396830022781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2133E-2"/>
                  <c:y val="-0.4237109317950759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0.93529411764705883</c:v>
                </c:pt>
                <c:pt idx="1">
                  <c:v>0.95927601809954821</c:v>
                </c:pt>
                <c:pt idx="2">
                  <c:v>0.95438175270108061</c:v>
                </c:pt>
              </c:numCache>
            </c:numRef>
          </c:val>
        </c:ser>
        <c:dLbls>
          <c:showVal val="1"/>
        </c:dLbls>
        <c:axId val="64286080"/>
        <c:axId val="64169088"/>
      </c:barChart>
      <c:catAx>
        <c:axId val="64286080"/>
        <c:scaling>
          <c:orientation val="minMax"/>
        </c:scaling>
        <c:axPos val="b"/>
        <c:tickLblPos val="nextTo"/>
        <c:crossAx val="64169088"/>
        <c:crosses val="autoZero"/>
        <c:auto val="1"/>
        <c:lblAlgn val="ctr"/>
        <c:lblOffset val="100"/>
      </c:catAx>
      <c:valAx>
        <c:axId val="6416908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64286080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035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Зай- Каратайская ООШ</c:v>
                </c:pt>
                <c:pt idx="3">
                  <c:v>Н – Чершелинская ООШ</c:v>
                </c:pt>
                <c:pt idx="4">
                  <c:v>Н- Иштирякская ш –дет.сад</c:v>
                </c:pt>
                <c:pt idx="5">
                  <c:v>Ст – Иштерякская ООШ</c:v>
                </c:pt>
                <c:pt idx="6">
                  <c:v>Каркалинская ООШ</c:v>
                </c:pt>
                <c:pt idx="7">
                  <c:v>Куакбашская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Керлигачская ООШ</c:v>
                </c:pt>
                <c:pt idx="11">
                  <c:v>Н. -Чершелин. ш – дет. сад</c:v>
                </c:pt>
                <c:pt idx="12">
                  <c:v>Н.Серёжкинская СОШ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Шугуровская СОШ </c:v>
                </c:pt>
                <c:pt idx="16">
                  <c:v>Тимяшевская СОШ</c:v>
                </c:pt>
                <c:pt idx="17">
                  <c:v>Подлесная ООШ</c:v>
                </c:pt>
                <c:pt idx="18">
                  <c:v>Старо - Кувакская СОШ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0.89</c:v>
                </c:pt>
                <c:pt idx="18">
                  <c:v>0.88</c:v>
                </c:pt>
                <c:pt idx="19">
                  <c:v>0.86000000000000021</c:v>
                </c:pt>
              </c:numCache>
            </c:numRef>
          </c:val>
        </c:ser>
        <c:axId val="83490304"/>
        <c:axId val="83491840"/>
      </c:barChart>
      <c:catAx>
        <c:axId val="8349030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3491840"/>
        <c:crosses val="autoZero"/>
        <c:auto val="1"/>
        <c:lblAlgn val="ctr"/>
        <c:lblOffset val="100"/>
      </c:catAx>
      <c:valAx>
        <c:axId val="834918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49030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490147149633346E-2"/>
          <c:y val="0.11904761904761912"/>
          <c:w val="0.93580130441650688"/>
          <c:h val="0.6369201766446094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№8</c:v>
                </c:pt>
                <c:pt idx="2">
                  <c:v>СОШ №5</c:v>
                </c:pt>
                <c:pt idx="3">
                  <c:v>СОШ №2</c:v>
                </c:pt>
                <c:pt idx="4">
                  <c:v>СОШ №3</c:v>
                </c:pt>
                <c:pt idx="5">
                  <c:v>ООШ №1</c:v>
                </c:pt>
                <c:pt idx="6">
                  <c:v>СОШ №7</c:v>
                </c:pt>
                <c:pt idx="7">
                  <c:v>СОШ №6</c:v>
                </c:pt>
                <c:pt idx="8">
                  <c:v>СОШ №10</c:v>
                </c:pt>
                <c:pt idx="9">
                  <c:v>СОШ №4</c:v>
                </c:pt>
                <c:pt idx="10">
                  <c:v>СОШ №13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0.81</c:v>
                </c:pt>
                <c:pt idx="1">
                  <c:v>0.78</c:v>
                </c:pt>
                <c:pt idx="2">
                  <c:v>0.78</c:v>
                </c:pt>
                <c:pt idx="3">
                  <c:v>0.77000000000000024</c:v>
                </c:pt>
                <c:pt idx="4">
                  <c:v>0.75000000000000022</c:v>
                </c:pt>
                <c:pt idx="5">
                  <c:v>0.74000000000000021</c:v>
                </c:pt>
                <c:pt idx="6">
                  <c:v>0.7300000000000002</c:v>
                </c:pt>
                <c:pt idx="7">
                  <c:v>0.7200000000000002</c:v>
                </c:pt>
                <c:pt idx="8">
                  <c:v>0.71000000000000019</c:v>
                </c:pt>
                <c:pt idx="9">
                  <c:v>0.68</c:v>
                </c:pt>
                <c:pt idx="10">
                  <c:v>0.63000000000000023</c:v>
                </c:pt>
                <c:pt idx="11">
                  <c:v>0.61000000000000021</c:v>
                </c:pt>
              </c:numCache>
            </c:numRef>
          </c:val>
        </c:ser>
        <c:axId val="83905152"/>
        <c:axId val="83911040"/>
      </c:barChart>
      <c:catAx>
        <c:axId val="839051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3911040"/>
        <c:crosses val="autoZero"/>
        <c:auto val="1"/>
        <c:lblAlgn val="ctr"/>
        <c:lblOffset val="100"/>
      </c:catAx>
      <c:valAx>
        <c:axId val="83911040"/>
        <c:scaling>
          <c:orientation val="minMax"/>
        </c:scaling>
        <c:delete val="1"/>
        <c:axPos val="l"/>
        <c:numFmt formatCode="0%" sourceLinked="1"/>
        <c:tickLblPos val="nextTo"/>
        <c:crossAx val="83905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Подлесная ООШ</c:v>
                </c:pt>
                <c:pt idx="1">
                  <c:v>Куакбашская ООШ</c:v>
                </c:pt>
                <c:pt idx="2">
                  <c:v>Ст-Письмянская ООШ</c:v>
                </c:pt>
                <c:pt idx="3">
                  <c:v>Керлигачская ООШ</c:v>
                </c:pt>
                <c:pt idx="4">
                  <c:v>Зай- Каратайская ООШ</c:v>
                </c:pt>
                <c:pt idx="5">
                  <c:v>Тимяшевская СОШ</c:v>
                </c:pt>
                <c:pt idx="6">
                  <c:v>Ст – Иштерякская ООШ</c:v>
                </c:pt>
                <c:pt idx="7">
                  <c:v>Федотовская ООШ</c:v>
                </c:pt>
                <c:pt idx="8">
                  <c:v>Н. -Чершелин. ш – дет. сад</c:v>
                </c:pt>
                <c:pt idx="9">
                  <c:v>Н.Серёжкинская СОШ</c:v>
                </c:pt>
                <c:pt idx="10">
                  <c:v>Н- Иштирякская ш –дет.сад</c:v>
                </c:pt>
                <c:pt idx="11">
                  <c:v>Шугуровская СОШ </c:v>
                </c:pt>
                <c:pt idx="12">
                  <c:v>Н – Чершелинская СОШ</c:v>
                </c:pt>
                <c:pt idx="13">
                  <c:v>СОШ им. Горького</c:v>
                </c:pt>
                <c:pt idx="14">
                  <c:v>Каркалинская ООШ</c:v>
                </c:pt>
                <c:pt idx="15">
                  <c:v>Сугушлинская ООШ</c:v>
                </c:pt>
                <c:pt idx="16">
                  <c:v>Старо - Кувакская СОШ</c:v>
                </c:pt>
                <c:pt idx="17">
                  <c:v>Сарабикуловская ООШ</c:v>
                </c:pt>
                <c:pt idx="18">
                  <c:v>Ивановская ООШ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0.89</c:v>
                </c:pt>
                <c:pt idx="1">
                  <c:v>0.83000000000000018</c:v>
                </c:pt>
                <c:pt idx="2">
                  <c:v>0.83000000000000018</c:v>
                </c:pt>
                <c:pt idx="3">
                  <c:v>0.8</c:v>
                </c:pt>
                <c:pt idx="4">
                  <c:v>0.75000000000000022</c:v>
                </c:pt>
                <c:pt idx="5">
                  <c:v>0.75000000000000022</c:v>
                </c:pt>
                <c:pt idx="6">
                  <c:v>0.75000000000000022</c:v>
                </c:pt>
                <c:pt idx="7">
                  <c:v>0.71000000000000019</c:v>
                </c:pt>
                <c:pt idx="8">
                  <c:v>0.67000000000000026</c:v>
                </c:pt>
                <c:pt idx="9">
                  <c:v>0.67000000000000026</c:v>
                </c:pt>
                <c:pt idx="10">
                  <c:v>0.67000000000000026</c:v>
                </c:pt>
                <c:pt idx="11">
                  <c:v>0.65000000000000024</c:v>
                </c:pt>
                <c:pt idx="12">
                  <c:v>0.63000000000000023</c:v>
                </c:pt>
                <c:pt idx="13">
                  <c:v>0.63000000000000023</c:v>
                </c:pt>
                <c:pt idx="14">
                  <c:v>0.6000000000000002</c:v>
                </c:pt>
                <c:pt idx="15">
                  <c:v>0.6000000000000002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0.4300000000000001</c:v>
                </c:pt>
              </c:numCache>
            </c:numRef>
          </c:val>
        </c:ser>
        <c:dLbls>
          <c:showVal val="1"/>
        </c:dLbls>
        <c:axId val="83935232"/>
        <c:axId val="83936768"/>
      </c:barChart>
      <c:catAx>
        <c:axId val="8393523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3936768"/>
        <c:crosses val="autoZero"/>
        <c:auto val="1"/>
        <c:lblAlgn val="ctr"/>
        <c:lblOffset val="100"/>
      </c:catAx>
      <c:valAx>
        <c:axId val="8393676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93523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806E-2"/>
          <c:y val="0"/>
          <c:w val="0.93889362373398477"/>
          <c:h val="0.623692663417087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№4</c:v>
                </c:pt>
                <c:pt idx="3">
                  <c:v>СОШ №3</c:v>
                </c:pt>
                <c:pt idx="4">
                  <c:v>СОШ №6</c:v>
                </c:pt>
                <c:pt idx="5">
                  <c:v>СОШ №7</c:v>
                </c:pt>
                <c:pt idx="6">
                  <c:v>СОШ №5</c:v>
                </c:pt>
                <c:pt idx="7">
                  <c:v>СОШ №8</c:v>
                </c:pt>
                <c:pt idx="8">
                  <c:v>СОШ №10</c:v>
                </c:pt>
                <c:pt idx="9">
                  <c:v>ООШ №1</c:v>
                </c:pt>
                <c:pt idx="10">
                  <c:v>СОШ №13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4.0999999999999996</c:v>
                </c:pt>
                <c:pt idx="1">
                  <c:v>4.0999999999999996</c:v>
                </c:pt>
                <c:pt idx="2">
                  <c:v>4.0999999999999996</c:v>
                </c:pt>
                <c:pt idx="3">
                  <c:v>4.0999999999999996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3.9</c:v>
                </c:pt>
                <c:pt idx="9">
                  <c:v>3.9</c:v>
                </c:pt>
                <c:pt idx="10">
                  <c:v>3.8</c:v>
                </c:pt>
                <c:pt idx="11">
                  <c:v>3.6</c:v>
                </c:pt>
              </c:numCache>
            </c:numRef>
          </c:val>
        </c:ser>
        <c:axId val="83860480"/>
        <c:axId val="84195968"/>
      </c:barChart>
      <c:catAx>
        <c:axId val="838604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195968"/>
        <c:crosses val="autoZero"/>
        <c:auto val="1"/>
        <c:lblAlgn val="ctr"/>
        <c:lblOffset val="100"/>
      </c:catAx>
      <c:valAx>
        <c:axId val="8419596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38604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356591364722465"/>
          <c:y val="0"/>
          <c:w val="0.84887546148256265"/>
          <c:h val="0.611233015171961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Н.-Иштиряк н.ш. -д.с.</c:v>
                </c:pt>
                <c:pt idx="1">
                  <c:v>Подлесная ООШ</c:v>
                </c:pt>
                <c:pt idx="2">
                  <c:v>З.-Каратайская ООШ</c:v>
                </c:pt>
                <c:pt idx="3">
                  <c:v>Куакбашская ООШ</c:v>
                </c:pt>
                <c:pt idx="4">
                  <c:v>Нов.Чершелин. Н.ш.- д.с       </c:v>
                </c:pt>
                <c:pt idx="5">
                  <c:v>Каркалинская ООШ</c:v>
                </c:pt>
                <c:pt idx="6">
                  <c:v>Тимяшевская СОШ</c:v>
                </c:pt>
                <c:pt idx="7">
                  <c:v>Федотовская ООШ</c:v>
                </c:pt>
                <c:pt idx="8">
                  <c:v>Н.-Сережкинская СОШ</c:v>
                </c:pt>
                <c:pt idx="9">
                  <c:v>Ст.-Письмянская ООШ</c:v>
                </c:pt>
                <c:pt idx="10">
                  <c:v>Ст. – Иштиряк. ООШ</c:v>
                </c:pt>
                <c:pt idx="11">
                  <c:v>Керлигачская ООШ</c:v>
                </c:pt>
                <c:pt idx="12">
                  <c:v>Сугушлинская ООШ</c:v>
                </c:pt>
                <c:pt idx="13">
                  <c:v>Зеленорощинская СОШ</c:v>
                </c:pt>
                <c:pt idx="14">
                  <c:v>Нижнечершилинская СОШ</c:v>
                </c:pt>
                <c:pt idx="15">
                  <c:v>Шугуровская СОШ</c:v>
                </c:pt>
                <c:pt idx="16">
                  <c:v>Старо - Кувакская СОШ</c:v>
                </c:pt>
                <c:pt idx="17">
                  <c:v>Сарабикуловская ООШ</c:v>
                </c:pt>
                <c:pt idx="18">
                  <c:v>Ивановская ООШ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4.2</c:v>
                </c:pt>
                <c:pt idx="1">
                  <c:v>4.0999999999999996</c:v>
                </c:pt>
                <c:pt idx="2">
                  <c:v>4.0999999999999996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3.8</c:v>
                </c:pt>
                <c:pt idx="12">
                  <c:v>3.8</c:v>
                </c:pt>
                <c:pt idx="13">
                  <c:v>3.8</c:v>
                </c:pt>
                <c:pt idx="14">
                  <c:v>3.8</c:v>
                </c:pt>
                <c:pt idx="15">
                  <c:v>3.8</c:v>
                </c:pt>
                <c:pt idx="16">
                  <c:v>3.5</c:v>
                </c:pt>
                <c:pt idx="17">
                  <c:v>3.5</c:v>
                </c:pt>
                <c:pt idx="18">
                  <c:v>3.5</c:v>
                </c:pt>
                <c:pt idx="19">
                  <c:v>3.3</c:v>
                </c:pt>
              </c:numCache>
            </c:numRef>
          </c:val>
        </c:ser>
        <c:axId val="84109568"/>
        <c:axId val="84135936"/>
      </c:barChart>
      <c:catAx>
        <c:axId val="8410956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135936"/>
        <c:crosses val="autoZero"/>
        <c:auto val="1"/>
        <c:lblAlgn val="ctr"/>
        <c:lblOffset val="100"/>
      </c:catAx>
      <c:valAx>
        <c:axId val="84135936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41095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170</c:v>
                </c:pt>
                <c:pt idx="1">
                  <c:v>663</c:v>
                </c:pt>
                <c:pt idx="2">
                  <c:v>833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162</c:v>
                </c:pt>
                <c:pt idx="1">
                  <c:v>640</c:v>
                </c:pt>
                <c:pt idx="2">
                  <c:v>802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81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59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0.95294117647058851</c:v>
                </c:pt>
                <c:pt idx="1">
                  <c:v>0.96530920060331848</c:v>
                </c:pt>
                <c:pt idx="2">
                  <c:v>0.9627851140456184</c:v>
                </c:pt>
              </c:numCache>
            </c:numRef>
          </c:val>
        </c:ser>
        <c:dLbls>
          <c:showVal val="1"/>
        </c:dLbls>
        <c:axId val="86933504"/>
        <c:axId val="86935808"/>
      </c:barChart>
      <c:catAx>
        <c:axId val="86933504"/>
        <c:scaling>
          <c:orientation val="minMax"/>
        </c:scaling>
        <c:axPos val="b"/>
        <c:tickLblPos val="nextTo"/>
        <c:crossAx val="86935808"/>
        <c:crosses val="autoZero"/>
        <c:auto val="1"/>
        <c:lblAlgn val="ctr"/>
        <c:lblOffset val="100"/>
      </c:catAx>
      <c:valAx>
        <c:axId val="8693580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6933504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№10</c:v>
                </c:pt>
                <c:pt idx="6">
                  <c:v>СОШ №3</c:v>
                </c:pt>
                <c:pt idx="7">
                  <c:v>ООШ №1</c:v>
                </c:pt>
                <c:pt idx="8">
                  <c:v>СОШ №5</c:v>
                </c:pt>
                <c:pt idx="9">
                  <c:v>СОШ №6</c:v>
                </c:pt>
                <c:pt idx="10">
                  <c:v>Лицей №12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86911232"/>
        <c:axId val="86929408"/>
      </c:barChart>
      <c:catAx>
        <c:axId val="869112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929408"/>
        <c:crosses val="autoZero"/>
        <c:auto val="1"/>
        <c:lblAlgn val="ctr"/>
        <c:lblOffset val="100"/>
      </c:catAx>
      <c:valAx>
        <c:axId val="8692940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9112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СОШ</c:v>
                </c:pt>
                <c:pt idx="7">
                  <c:v>Федотовская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Куакбашская ООШ</c:v>
                </c:pt>
                <c:pt idx="12">
                  <c:v>Зай - Каратайская ООШ</c:v>
                </c:pt>
                <c:pt idx="13">
                  <c:v>Н - Иштирякская ш- д. сад</c:v>
                </c:pt>
                <c:pt idx="14">
                  <c:v>Н.Серёжкинская СОШ</c:v>
                </c:pt>
                <c:pt idx="15">
                  <c:v>Каркалинская ООШ</c:v>
                </c:pt>
                <c:pt idx="16">
                  <c:v>Ивановская ООШ</c:v>
                </c:pt>
                <c:pt idx="17">
                  <c:v>Ст-Письмянская ООШ</c:v>
                </c:pt>
                <c:pt idx="18">
                  <c:v>Старо - Кувакская СОШ</c:v>
                </c:pt>
                <c:pt idx="19">
                  <c:v>Подлесная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0.89</c:v>
                </c:pt>
              </c:numCache>
            </c:numRef>
          </c:val>
        </c:ser>
        <c:axId val="86863232"/>
        <c:axId val="87065728"/>
      </c:barChart>
      <c:catAx>
        <c:axId val="8686323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065728"/>
        <c:crosses val="autoZero"/>
        <c:auto val="1"/>
        <c:lblAlgn val="ctr"/>
        <c:lblOffset val="100"/>
      </c:catAx>
      <c:valAx>
        <c:axId val="870657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8632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8418262916119422E-2"/>
          <c:y val="4.2328042328042333E-2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2912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№2</c:v>
                </c:pt>
                <c:pt idx="2">
                  <c:v>СОШ №3</c:v>
                </c:pt>
                <c:pt idx="3">
                  <c:v>СОШ №6</c:v>
                </c:pt>
                <c:pt idx="4">
                  <c:v>СОШ №4</c:v>
                </c:pt>
                <c:pt idx="5">
                  <c:v>СОШ №7</c:v>
                </c:pt>
                <c:pt idx="6">
                  <c:v>Гимназия №11</c:v>
                </c:pt>
                <c:pt idx="7">
                  <c:v>СОШ №5</c:v>
                </c:pt>
                <c:pt idx="8">
                  <c:v>Лицей №12</c:v>
                </c:pt>
                <c:pt idx="9">
                  <c:v>СОШ №13</c:v>
                </c:pt>
                <c:pt idx="10">
                  <c:v>ООШ №1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0.93</c:v>
                </c:pt>
                <c:pt idx="1">
                  <c:v>0.93</c:v>
                </c:pt>
                <c:pt idx="2">
                  <c:v>0.92</c:v>
                </c:pt>
                <c:pt idx="3">
                  <c:v>0.9</c:v>
                </c:pt>
                <c:pt idx="4">
                  <c:v>0.88</c:v>
                </c:pt>
                <c:pt idx="5">
                  <c:v>0.84000000000000008</c:v>
                </c:pt>
                <c:pt idx="6">
                  <c:v>0.82000000000000006</c:v>
                </c:pt>
                <c:pt idx="7">
                  <c:v>0.82000000000000006</c:v>
                </c:pt>
                <c:pt idx="8">
                  <c:v>0.8</c:v>
                </c:pt>
                <c:pt idx="9">
                  <c:v>0.79</c:v>
                </c:pt>
                <c:pt idx="10">
                  <c:v>0.79</c:v>
                </c:pt>
                <c:pt idx="11">
                  <c:v>0.72000000000000008</c:v>
                </c:pt>
              </c:numCache>
            </c:numRef>
          </c:val>
        </c:ser>
        <c:axId val="87110400"/>
        <c:axId val="87111936"/>
      </c:barChart>
      <c:catAx>
        <c:axId val="87110400"/>
        <c:scaling>
          <c:orientation val="minMax"/>
        </c:scaling>
        <c:axPos val="b"/>
        <c:tickLblPos val="nextTo"/>
        <c:crossAx val="87111936"/>
        <c:crosses val="autoZero"/>
        <c:auto val="1"/>
        <c:lblAlgn val="ctr"/>
        <c:lblOffset val="100"/>
      </c:catAx>
      <c:valAx>
        <c:axId val="871119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7110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485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485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485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Куакбашская ООШ</c:v>
                </c:pt>
                <c:pt idx="2">
                  <c:v>Ивановская ООШ</c:v>
                </c:pt>
                <c:pt idx="3">
                  <c:v>Н.Серёжкинская СОШ</c:v>
                </c:pt>
                <c:pt idx="4">
                  <c:v>Керлигачская ООШ</c:v>
                </c:pt>
                <c:pt idx="5">
                  <c:v>Ст-Письмянская ООШ</c:v>
                </c:pt>
                <c:pt idx="6">
                  <c:v>Н - Иштирякская ш- д. сад</c:v>
                </c:pt>
                <c:pt idx="7">
                  <c:v>Подлесная ООШ</c:v>
                </c:pt>
                <c:pt idx="8">
                  <c:v>Н– Чершелинская СОШ</c:v>
                </c:pt>
                <c:pt idx="9">
                  <c:v>Федотовская ООШ</c:v>
                </c:pt>
                <c:pt idx="10">
                  <c:v>СОШ им. Горького</c:v>
                </c:pt>
                <c:pt idx="11">
                  <c:v>Шугуровская СОШ </c:v>
                </c:pt>
                <c:pt idx="12">
                  <c:v>Сугушлинская ООШ</c:v>
                </c:pt>
                <c:pt idx="13">
                  <c:v>Старо - Кувакская СОШ</c:v>
                </c:pt>
                <c:pt idx="14">
                  <c:v>Зай - Каратайская ООШ</c:v>
                </c:pt>
                <c:pt idx="15">
                  <c:v>Сарабикуловская ООШ</c:v>
                </c:pt>
                <c:pt idx="16">
                  <c:v>Тимяшевская СОШ</c:v>
                </c:pt>
                <c:pt idx="17">
                  <c:v>Каркалинская ООШ</c:v>
                </c:pt>
                <c:pt idx="18">
                  <c:v>Н–Чершелин. ш.– дет. сад</c:v>
                </c:pt>
                <c:pt idx="19">
                  <c:v>Ст – Иштерякская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0.89</c:v>
                </c:pt>
                <c:pt idx="8">
                  <c:v>0.88</c:v>
                </c:pt>
                <c:pt idx="9">
                  <c:v>0.8600000000000001</c:v>
                </c:pt>
                <c:pt idx="10">
                  <c:v>0.8600000000000001</c:v>
                </c:pt>
                <c:pt idx="11">
                  <c:v>0.8</c:v>
                </c:pt>
                <c:pt idx="12">
                  <c:v>0.8</c:v>
                </c:pt>
                <c:pt idx="13">
                  <c:v>0.78</c:v>
                </c:pt>
                <c:pt idx="14">
                  <c:v>0.75000000000000011</c:v>
                </c:pt>
                <c:pt idx="15">
                  <c:v>0.75000000000000011</c:v>
                </c:pt>
                <c:pt idx="16">
                  <c:v>0.70000000000000007</c:v>
                </c:pt>
                <c:pt idx="17">
                  <c:v>0.67000000000000015</c:v>
                </c:pt>
                <c:pt idx="18">
                  <c:v>0.67000000000000015</c:v>
                </c:pt>
                <c:pt idx="19">
                  <c:v>0.56000000000000005</c:v>
                </c:pt>
              </c:numCache>
            </c:numRef>
          </c:val>
        </c:ser>
        <c:axId val="90704128"/>
        <c:axId val="95548544"/>
      </c:barChart>
      <c:catAx>
        <c:axId val="9070412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5548544"/>
        <c:crosses val="autoZero"/>
        <c:auto val="1"/>
        <c:lblAlgn val="ctr"/>
        <c:lblOffset val="100"/>
      </c:catAx>
      <c:valAx>
        <c:axId val="955485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070412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№8</c:v>
                </c:pt>
                <c:pt idx="4">
                  <c:v>СОШ №13</c:v>
                </c:pt>
                <c:pt idx="5">
                  <c:v>Лицей №12</c:v>
                </c:pt>
                <c:pt idx="6">
                  <c:v>СОШ №10</c:v>
                </c:pt>
                <c:pt idx="7">
                  <c:v>СОШ №7</c:v>
                </c:pt>
                <c:pt idx="8">
                  <c:v>СОШ №5</c:v>
                </c:pt>
                <c:pt idx="9">
                  <c:v>СОШ №2</c:v>
                </c:pt>
                <c:pt idx="10">
                  <c:v>СОШ №6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0.97000000000000053</c:v>
                </c:pt>
                <c:pt idx="11">
                  <c:v>0.95000000000000051</c:v>
                </c:pt>
              </c:numCache>
            </c:numRef>
          </c:val>
        </c:ser>
        <c:axId val="67671936"/>
        <c:axId val="67673472"/>
      </c:barChart>
      <c:catAx>
        <c:axId val="67671936"/>
        <c:scaling>
          <c:orientation val="minMax"/>
        </c:scaling>
        <c:axPos val="b"/>
        <c:tickLblPos val="nextTo"/>
        <c:crossAx val="67673472"/>
        <c:crosses val="autoZero"/>
        <c:auto val="1"/>
        <c:lblAlgn val="ctr"/>
        <c:lblOffset val="100"/>
      </c:catAx>
      <c:valAx>
        <c:axId val="676734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6719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437128914367939E-2"/>
          <c:y val="0"/>
          <c:w val="0.93556287108562408"/>
          <c:h val="0.7136397533641750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9"/>
              <c:layout>
                <c:manualLayout>
                  <c:x val="0"/>
                  <c:y val="-1.3227513227513287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0"/>
                  <c:y val="-1.3227513227513287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№10</c:v>
                </c:pt>
                <c:pt idx="2">
                  <c:v>СОШ №6</c:v>
                </c:pt>
                <c:pt idx="3">
                  <c:v>СОШ №2</c:v>
                </c:pt>
                <c:pt idx="4">
                  <c:v>СОШ №7</c:v>
                </c:pt>
                <c:pt idx="5">
                  <c:v>СОШ №8</c:v>
                </c:pt>
                <c:pt idx="6">
                  <c:v>СОШ №13</c:v>
                </c:pt>
                <c:pt idx="7">
                  <c:v>Лицей №12</c:v>
                </c:pt>
                <c:pt idx="8">
                  <c:v>СОШ №3</c:v>
                </c:pt>
                <c:pt idx="9">
                  <c:v>Гимназия №11</c:v>
                </c:pt>
                <c:pt idx="10">
                  <c:v>ООШ №1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4.5999999999999996</c:v>
                </c:pt>
                <c:pt idx="1">
                  <c:v>4.4000000000000004</c:v>
                </c:pt>
                <c:pt idx="2">
                  <c:v>4.3</c:v>
                </c:pt>
                <c:pt idx="3">
                  <c:v>4.3</c:v>
                </c:pt>
                <c:pt idx="4">
                  <c:v>4.2</c:v>
                </c:pt>
                <c:pt idx="5">
                  <c:v>4.2</c:v>
                </c:pt>
                <c:pt idx="6">
                  <c:v>4.2</c:v>
                </c:pt>
                <c:pt idx="7">
                  <c:v>4.0999999999999996</c:v>
                </c:pt>
                <c:pt idx="8">
                  <c:v>4.0999999999999996</c:v>
                </c:pt>
                <c:pt idx="9">
                  <c:v>4.0999999999999996</c:v>
                </c:pt>
                <c:pt idx="10">
                  <c:v>4.0999999999999996</c:v>
                </c:pt>
                <c:pt idx="11">
                  <c:v>4</c:v>
                </c:pt>
              </c:numCache>
            </c:numRef>
          </c:val>
        </c:ser>
        <c:axId val="95597312"/>
        <c:axId val="95598848"/>
      </c:barChart>
      <c:catAx>
        <c:axId val="955973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5598848"/>
        <c:crosses val="autoZero"/>
        <c:auto val="1"/>
        <c:lblAlgn val="ctr"/>
        <c:lblOffset val="100"/>
      </c:catAx>
      <c:valAx>
        <c:axId val="9559884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55973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695167716122341"/>
          <c:y val="3.8577287849597186E-2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8"/>
              <c:layout>
                <c:manualLayout>
                  <c:x val="-3.091765799957884E-3"/>
                  <c:y val="-1.2055592301856639E-2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-1.5458828999789474E-3"/>
                  <c:y val="-1.2055402452999089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-1.5458828999789474E-3"/>
                  <c:y val="-1.2055402452999089E-2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-1.5458828999789474E-3"/>
                  <c:y val="-1.2055402452999089E-2"/>
                </c:manualLayout>
              </c:layout>
              <c:dLblPos val="outEnd"/>
              <c:showVal val="1"/>
            </c:dLbl>
            <c:dLbl>
              <c:idx val="12"/>
              <c:layout>
                <c:manualLayout>
                  <c:x val="-1.5458828999789474E-3"/>
                  <c:y val="-1.2055402452999089E-2"/>
                </c:manualLayout>
              </c:layout>
              <c:dLblPos val="outEnd"/>
              <c:showVal val="1"/>
            </c:dLbl>
            <c:dLbl>
              <c:idx val="13"/>
              <c:layout>
                <c:manualLayout>
                  <c:x val="-1.5458828999789474E-3"/>
                  <c:y val="-1.2055402452999089E-2"/>
                </c:manualLayout>
              </c:layout>
              <c:dLblPos val="outEnd"/>
              <c:showVal val="1"/>
            </c:dLbl>
            <c:dLbl>
              <c:idx val="14"/>
              <c:layout>
                <c:manualLayout>
                  <c:x val="-1.5458828999789474E-3"/>
                  <c:y val="-2.4110804905998168E-2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5458828999789474E-3"/>
                  <c:y val="-2.4110804905998168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Ст.-Письмянская ООШ</c:v>
                </c:pt>
                <c:pt idx="1">
                  <c:v>Подлесная ООШ</c:v>
                </c:pt>
                <c:pt idx="2">
                  <c:v>Н.Серёжкинская СОШ</c:v>
                </c:pt>
                <c:pt idx="3">
                  <c:v>Керлигачская ООШ</c:v>
                </c:pt>
                <c:pt idx="4">
                  <c:v>Н. – Иштир.ш. – детский сад</c:v>
                </c:pt>
                <c:pt idx="5">
                  <c:v>Куакбашская ООШ</c:v>
                </c:pt>
                <c:pt idx="6">
                  <c:v>Урмышлинская ООШ</c:v>
                </c:pt>
                <c:pt idx="7">
                  <c:v>Федотовская ООШ</c:v>
                </c:pt>
                <c:pt idx="8">
                  <c:v>СОШ им. Горького</c:v>
                </c:pt>
                <c:pt idx="9">
                  <c:v>Шугуровская СОШ </c:v>
                </c:pt>
                <c:pt idx="10">
                  <c:v>Зай- Каратайская ООШ</c:v>
                </c:pt>
                <c:pt idx="11">
                  <c:v>Тимяшевская СОШ</c:v>
                </c:pt>
                <c:pt idx="12">
                  <c:v>Старо - Кувакская СОШ</c:v>
                </c:pt>
                <c:pt idx="13">
                  <c:v>Н – Чершелинская СОШ</c:v>
                </c:pt>
                <c:pt idx="14">
                  <c:v>Ивановская ООШ</c:v>
                </c:pt>
                <c:pt idx="15">
                  <c:v>Н. -Чершелинская н. шк сад</c:v>
                </c:pt>
                <c:pt idx="16">
                  <c:v>Каркалинская ООШ</c:v>
                </c:pt>
                <c:pt idx="17">
                  <c:v>Сугушлинская ООШ</c:v>
                </c:pt>
                <c:pt idx="18">
                  <c:v>Сарабикуловская ООШ</c:v>
                </c:pt>
                <c:pt idx="19">
                  <c:v>Ст. – Иштиряк.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4.9000000000000004</c:v>
                </c:pt>
                <c:pt idx="1">
                  <c:v>4.7</c:v>
                </c:pt>
                <c:pt idx="2">
                  <c:v>4.5999999999999996</c:v>
                </c:pt>
                <c:pt idx="3">
                  <c:v>4.5999999999999996</c:v>
                </c:pt>
                <c:pt idx="4">
                  <c:v>4.3</c:v>
                </c:pt>
                <c:pt idx="5">
                  <c:v>4.3</c:v>
                </c:pt>
                <c:pt idx="6">
                  <c:v>4.3</c:v>
                </c:pt>
                <c:pt idx="7">
                  <c:v>4.3</c:v>
                </c:pt>
                <c:pt idx="8">
                  <c:v>4.3</c:v>
                </c:pt>
                <c:pt idx="9">
                  <c:v>4.2</c:v>
                </c:pt>
                <c:pt idx="10">
                  <c:v>4.2</c:v>
                </c:pt>
                <c:pt idx="11">
                  <c:v>4.0999999999999996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3.8</c:v>
                </c:pt>
                <c:pt idx="18">
                  <c:v>3.7</c:v>
                </c:pt>
                <c:pt idx="19">
                  <c:v>3.6</c:v>
                </c:pt>
              </c:numCache>
            </c:numRef>
          </c:val>
        </c:ser>
        <c:axId val="98903936"/>
        <c:axId val="98905472"/>
      </c:barChart>
      <c:catAx>
        <c:axId val="9890393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8905472"/>
        <c:crosses val="autoZero"/>
        <c:auto val="1"/>
        <c:lblAlgn val="ctr"/>
        <c:lblOffset val="100"/>
      </c:catAx>
      <c:valAx>
        <c:axId val="9890547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890393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041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Лист1!$A$2:$A$20</c:f>
              <c:strCache>
                <c:ptCount val="19"/>
                <c:pt idx="0">
                  <c:v>СОШ им. Горького</c:v>
                </c:pt>
                <c:pt idx="1">
                  <c:v>Федотовская  ООШ</c:v>
                </c:pt>
                <c:pt idx="2">
                  <c:v>Зай- Каратайская ООШ</c:v>
                </c:pt>
                <c:pt idx="3">
                  <c:v>Н. – Иштир.ш. – детский сад</c:v>
                </c:pt>
                <c:pt idx="4">
                  <c:v>Сугушлинская ООШ</c:v>
                </c:pt>
                <c:pt idx="5">
                  <c:v>Сарабикуловская ООШ</c:v>
                </c:pt>
                <c:pt idx="6">
                  <c:v>Керлигачская ООШ</c:v>
                </c:pt>
                <c:pt idx="7">
                  <c:v>Старо - Кувакская СОШ</c:v>
                </c:pt>
                <c:pt idx="8">
                  <c:v>Н. -Чершелинская н. шк сад</c:v>
                </c:pt>
                <c:pt idx="9">
                  <c:v>Н.Серёжкинская СОШ</c:v>
                </c:pt>
                <c:pt idx="10">
                  <c:v>Куакбашская ООШ</c:v>
                </c:pt>
                <c:pt idx="11">
                  <c:v>Ст.-Письмянская ООШ</c:v>
                </c:pt>
                <c:pt idx="12">
                  <c:v>Ивановская ООШ</c:v>
                </c:pt>
                <c:pt idx="13">
                  <c:v>Ст. – Иштиряк. ООШ</c:v>
                </c:pt>
                <c:pt idx="14">
                  <c:v>Н – Чершелинская СОШ</c:v>
                </c:pt>
                <c:pt idx="15">
                  <c:v>Шугуровская СОШ </c:v>
                </c:pt>
                <c:pt idx="16">
                  <c:v>Тимяшевская СОШ</c:v>
                </c:pt>
                <c:pt idx="17">
                  <c:v>Подлесная ООШ</c:v>
                </c:pt>
                <c:pt idx="18">
                  <c:v>Урмышлинская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0.9500000000000004</c:v>
                </c:pt>
                <c:pt idx="17">
                  <c:v>0.89</c:v>
                </c:pt>
                <c:pt idx="18">
                  <c:v>0.86000000000000043</c:v>
                </c:pt>
              </c:numCache>
            </c:numRef>
          </c:val>
        </c:ser>
        <c:axId val="67382656"/>
        <c:axId val="67388544"/>
      </c:barChart>
      <c:catAx>
        <c:axId val="673826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7388544"/>
        <c:crosses val="autoZero"/>
        <c:auto val="1"/>
        <c:lblAlgn val="ctr"/>
        <c:lblOffset val="100"/>
      </c:catAx>
      <c:valAx>
        <c:axId val="673885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38265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4091E-2"/>
          <c:y val="4.2328117428821914E-2"/>
          <c:w val="0.93533311295216726"/>
          <c:h val="0.7136397533641881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Лицей №12</c:v>
                </c:pt>
                <c:pt idx="2">
                  <c:v>СОШ №2</c:v>
                </c:pt>
                <c:pt idx="3">
                  <c:v>СОШ №7</c:v>
                </c:pt>
                <c:pt idx="4">
                  <c:v>СОШ №8</c:v>
                </c:pt>
                <c:pt idx="5">
                  <c:v>СОШ №5</c:v>
                </c:pt>
                <c:pt idx="6">
                  <c:v>ООШ №1</c:v>
                </c:pt>
                <c:pt idx="7">
                  <c:v>СОШ №4</c:v>
                </c:pt>
                <c:pt idx="8">
                  <c:v>СОШ №10</c:v>
                </c:pt>
                <c:pt idx="9">
                  <c:v>СОШ №6</c:v>
                </c:pt>
                <c:pt idx="10">
                  <c:v>СОШ №13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0.79</c:v>
                </c:pt>
                <c:pt idx="1">
                  <c:v>0.78</c:v>
                </c:pt>
                <c:pt idx="2">
                  <c:v>0.78</c:v>
                </c:pt>
                <c:pt idx="3">
                  <c:v>0.75000000000000044</c:v>
                </c:pt>
                <c:pt idx="4">
                  <c:v>0.75000000000000044</c:v>
                </c:pt>
                <c:pt idx="5">
                  <c:v>0.74000000000000044</c:v>
                </c:pt>
                <c:pt idx="6">
                  <c:v>0.74000000000000044</c:v>
                </c:pt>
                <c:pt idx="7">
                  <c:v>0.72000000000000042</c:v>
                </c:pt>
                <c:pt idx="8">
                  <c:v>0.72000000000000042</c:v>
                </c:pt>
                <c:pt idx="9">
                  <c:v>0.7000000000000004</c:v>
                </c:pt>
                <c:pt idx="10">
                  <c:v>0.68</c:v>
                </c:pt>
                <c:pt idx="11">
                  <c:v>0.58000000000000007</c:v>
                </c:pt>
              </c:numCache>
            </c:numRef>
          </c:val>
        </c:ser>
        <c:axId val="73916800"/>
        <c:axId val="73918336"/>
      </c:barChart>
      <c:catAx>
        <c:axId val="739168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3918336"/>
        <c:crosses val="autoZero"/>
        <c:auto val="1"/>
        <c:lblAlgn val="ctr"/>
        <c:lblOffset val="100"/>
      </c:catAx>
      <c:valAx>
        <c:axId val="739183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391680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16856602757085E-2"/>
          <c:y val="2.6455026455026679E-2"/>
          <c:w val="0.89476271978995925"/>
          <c:h val="0.6458115652210140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layout/>
              <c:showVal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Н- Иштирякская ш –дет.сад</c:v>
                </c:pt>
                <c:pt idx="2">
                  <c:v>Керлигачская ООШ</c:v>
                </c:pt>
                <c:pt idx="3">
                  <c:v>Подлесная ООШ</c:v>
                </c:pt>
                <c:pt idx="4">
                  <c:v>Старо - Кувакская СОШ</c:v>
                </c:pt>
                <c:pt idx="5">
                  <c:v>Ст-Письмянская ООШ</c:v>
                </c:pt>
                <c:pt idx="6">
                  <c:v>Шугуровская СОШ </c:v>
                </c:pt>
                <c:pt idx="7">
                  <c:v>Н. -Чершелин. ш – дет. сад</c:v>
                </c:pt>
                <c:pt idx="8">
                  <c:v>Н.Серёжкинская СОШ</c:v>
                </c:pt>
                <c:pt idx="9">
                  <c:v>Тимяшевская СОШ</c:v>
                </c:pt>
                <c:pt idx="10">
                  <c:v>Н – Чершелинская СОШ</c:v>
                </c:pt>
                <c:pt idx="11">
                  <c:v>СОШ им. Горького</c:v>
                </c:pt>
                <c:pt idx="12">
                  <c:v>Зай- Каратайская ООШ</c:v>
                </c:pt>
                <c:pt idx="13">
                  <c:v>Ст – Иштерякская ООШ</c:v>
                </c:pt>
                <c:pt idx="14">
                  <c:v>Сугушлинская ООШ</c:v>
                </c:pt>
                <c:pt idx="15">
                  <c:v>Федотовская ООШ</c:v>
                </c:pt>
                <c:pt idx="16">
                  <c:v>Урмышлинская ООШ</c:v>
                </c:pt>
                <c:pt idx="17">
                  <c:v>Ивановская ООШ</c:v>
                </c:pt>
                <c:pt idx="18">
                  <c:v>Сарабикуловская ООШ</c:v>
                </c:pt>
                <c:pt idx="19">
                  <c:v>Каркалинская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0.8300000000000004</c:v>
                </c:pt>
                <c:pt idx="2">
                  <c:v>0.8</c:v>
                </c:pt>
                <c:pt idx="3">
                  <c:v>0.78</c:v>
                </c:pt>
                <c:pt idx="4">
                  <c:v>0.75000000000000044</c:v>
                </c:pt>
                <c:pt idx="5">
                  <c:v>0.75000000000000044</c:v>
                </c:pt>
                <c:pt idx="6">
                  <c:v>0.73000000000000043</c:v>
                </c:pt>
                <c:pt idx="7">
                  <c:v>0.67000000000000071</c:v>
                </c:pt>
                <c:pt idx="8">
                  <c:v>0.67000000000000071</c:v>
                </c:pt>
                <c:pt idx="9">
                  <c:v>0.65000000000000058</c:v>
                </c:pt>
                <c:pt idx="10">
                  <c:v>0.63000000000000045</c:v>
                </c:pt>
                <c:pt idx="11">
                  <c:v>0.63000000000000045</c:v>
                </c:pt>
                <c:pt idx="12">
                  <c:v>0.63000000000000045</c:v>
                </c:pt>
                <c:pt idx="13">
                  <c:v>0.63000000000000045</c:v>
                </c:pt>
                <c:pt idx="14">
                  <c:v>0.60000000000000042</c:v>
                </c:pt>
                <c:pt idx="15">
                  <c:v>0.60000000000000042</c:v>
                </c:pt>
                <c:pt idx="16">
                  <c:v>0.56999999999999995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</c:numCache>
            </c:numRef>
          </c:val>
        </c:ser>
        <c:dLbls>
          <c:showVal val="1"/>
        </c:dLbls>
        <c:axId val="73796608"/>
        <c:axId val="73818496"/>
      </c:barChart>
      <c:catAx>
        <c:axId val="7379660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3818496"/>
        <c:crosses val="autoZero"/>
        <c:auto val="1"/>
        <c:lblAlgn val="ctr"/>
        <c:lblOffset val="100"/>
      </c:catAx>
      <c:valAx>
        <c:axId val="7381849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379660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887047832841E-2"/>
          <c:y val="4.1245677623630378E-2"/>
          <c:w val="0.93533311295216726"/>
          <c:h val="0.7147221180685792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№2</c:v>
                </c:pt>
                <c:pt idx="2">
                  <c:v>СОШ №7</c:v>
                </c:pt>
                <c:pt idx="3">
                  <c:v>Лицей №12</c:v>
                </c:pt>
                <c:pt idx="4">
                  <c:v>ООШ №1</c:v>
                </c:pt>
                <c:pt idx="5">
                  <c:v>СОШ №6</c:v>
                </c:pt>
                <c:pt idx="6">
                  <c:v>СОШ №5</c:v>
                </c:pt>
                <c:pt idx="7">
                  <c:v>СОШ №13</c:v>
                </c:pt>
                <c:pt idx="8">
                  <c:v>СОШ №8</c:v>
                </c:pt>
                <c:pt idx="9">
                  <c:v>СОШ №3</c:v>
                </c:pt>
                <c:pt idx="10">
                  <c:v>СОШ №10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4.4000000000000004</c:v>
                </c:pt>
                <c:pt idx="1">
                  <c:v>4.0999999999999996</c:v>
                </c:pt>
                <c:pt idx="2">
                  <c:v>4.0999999999999996</c:v>
                </c:pt>
                <c:pt idx="3">
                  <c:v>4.0999999999999996</c:v>
                </c:pt>
                <c:pt idx="4">
                  <c:v>4.0999999999999996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3.5</c:v>
                </c:pt>
              </c:numCache>
            </c:numRef>
          </c:val>
        </c:ser>
        <c:axId val="74010624"/>
        <c:axId val="74012160"/>
      </c:barChart>
      <c:catAx>
        <c:axId val="740106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4012160"/>
        <c:crosses val="autoZero"/>
        <c:auto val="1"/>
        <c:lblAlgn val="ctr"/>
        <c:lblOffset val="100"/>
      </c:catAx>
      <c:valAx>
        <c:axId val="7401216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401062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31183733747145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Н. – Иштир.ш. – детский сад</c:v>
                </c:pt>
                <c:pt idx="2">
                  <c:v>Керлигачская ООШ</c:v>
                </c:pt>
                <c:pt idx="3">
                  <c:v>Подлесная ООШ</c:v>
                </c:pt>
                <c:pt idx="4">
                  <c:v>Зай- Каратайская ООШ</c:v>
                </c:pt>
                <c:pt idx="5">
                  <c:v>СОШ им. Горького</c:v>
                </c:pt>
                <c:pt idx="6">
                  <c:v>Старо - Кувакская СОШ</c:v>
                </c:pt>
                <c:pt idx="7">
                  <c:v>Н. -Чершелинская н. шк сад</c:v>
                </c:pt>
                <c:pt idx="8">
                  <c:v>Шугуровская СОШ </c:v>
                </c:pt>
                <c:pt idx="9">
                  <c:v>Федотовская ООШ</c:v>
                </c:pt>
                <c:pt idx="10">
                  <c:v>Н.Серёжкинская СОШ</c:v>
                </c:pt>
                <c:pt idx="11">
                  <c:v>Ст.-Письмянская ООШ</c:v>
                </c:pt>
                <c:pt idx="12">
                  <c:v>Тимяшевская СОШ</c:v>
                </c:pt>
                <c:pt idx="13">
                  <c:v>Н – Чершелинская СОШ</c:v>
                </c:pt>
                <c:pt idx="14">
                  <c:v>Урмышлинская ООШ</c:v>
                </c:pt>
                <c:pt idx="15">
                  <c:v>Сугушлинская ООШ</c:v>
                </c:pt>
                <c:pt idx="16">
                  <c:v>Каркалинская ООШ</c:v>
                </c:pt>
                <c:pt idx="17">
                  <c:v>Ст. – Иштиряк. ООШ</c:v>
                </c:pt>
                <c:pt idx="18">
                  <c:v>Ивановская ООШ</c:v>
                </c:pt>
                <c:pt idx="19">
                  <c:v>Сарабикуловская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4.3</c:v>
                </c:pt>
                <c:pt idx="1">
                  <c:v>4.3</c:v>
                </c:pt>
                <c:pt idx="2">
                  <c:v>4.2</c:v>
                </c:pt>
                <c:pt idx="3">
                  <c:v>4.0999999999999996</c:v>
                </c:pt>
                <c:pt idx="4">
                  <c:v>4.0999999999999996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3.9</c:v>
                </c:pt>
                <c:pt idx="12">
                  <c:v>3.8</c:v>
                </c:pt>
                <c:pt idx="13">
                  <c:v>3.8</c:v>
                </c:pt>
                <c:pt idx="14">
                  <c:v>3.6</c:v>
                </c:pt>
                <c:pt idx="15">
                  <c:v>3.6</c:v>
                </c:pt>
                <c:pt idx="16">
                  <c:v>3.6</c:v>
                </c:pt>
                <c:pt idx="17">
                  <c:v>3.6</c:v>
                </c:pt>
                <c:pt idx="18">
                  <c:v>3.5</c:v>
                </c:pt>
                <c:pt idx="19">
                  <c:v>3.5</c:v>
                </c:pt>
              </c:numCache>
            </c:numRef>
          </c:val>
        </c:ser>
        <c:axId val="79605120"/>
        <c:axId val="79615104"/>
      </c:barChart>
      <c:catAx>
        <c:axId val="7960512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9615104"/>
        <c:crosses val="autoZero"/>
        <c:auto val="1"/>
        <c:lblAlgn val="ctr"/>
        <c:lblOffset val="100"/>
      </c:catAx>
      <c:valAx>
        <c:axId val="7961510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960512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170</c:v>
                </c:pt>
                <c:pt idx="1">
                  <c:v>663</c:v>
                </c:pt>
                <c:pt idx="2">
                  <c:v>833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160</c:v>
                </c:pt>
                <c:pt idx="1">
                  <c:v>629</c:v>
                </c:pt>
                <c:pt idx="2">
                  <c:v>789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80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585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0.9411764705882355</c:v>
                </c:pt>
                <c:pt idx="1">
                  <c:v>0.94871794871794835</c:v>
                </c:pt>
                <c:pt idx="2">
                  <c:v>0.94717887154861979</c:v>
                </c:pt>
              </c:numCache>
            </c:numRef>
          </c:val>
        </c:ser>
        <c:dLbls>
          <c:showVal val="1"/>
        </c:dLbls>
        <c:axId val="81803520"/>
        <c:axId val="81805312"/>
      </c:barChart>
      <c:catAx>
        <c:axId val="81803520"/>
        <c:scaling>
          <c:orientation val="minMax"/>
        </c:scaling>
        <c:axPos val="b"/>
        <c:tickLblPos val="nextTo"/>
        <c:crossAx val="81805312"/>
        <c:crosses val="autoZero"/>
        <c:auto val="1"/>
        <c:lblAlgn val="ctr"/>
        <c:lblOffset val="100"/>
      </c:catAx>
      <c:valAx>
        <c:axId val="8180531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1803520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№4</c:v>
                </c:pt>
                <c:pt idx="2">
                  <c:v>СОШ №8</c:v>
                </c:pt>
                <c:pt idx="3">
                  <c:v>Лицей №12</c:v>
                </c:pt>
                <c:pt idx="4">
                  <c:v>СОШ №13</c:v>
                </c:pt>
                <c:pt idx="5">
                  <c:v>СОШ №10</c:v>
                </c:pt>
                <c:pt idx="6">
                  <c:v>ООШ №1</c:v>
                </c:pt>
                <c:pt idx="7">
                  <c:v>СОШ №5</c:v>
                </c:pt>
                <c:pt idx="8">
                  <c:v>СОШ №2</c:v>
                </c:pt>
                <c:pt idx="9">
                  <c:v>СОШ №7</c:v>
                </c:pt>
                <c:pt idx="10">
                  <c:v>СОШ №6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0.99</c:v>
                </c:pt>
                <c:pt idx="10">
                  <c:v>0.9700000000000002</c:v>
                </c:pt>
                <c:pt idx="11">
                  <c:v>0.95000000000000018</c:v>
                </c:pt>
              </c:numCache>
            </c:numRef>
          </c:val>
        </c:ser>
        <c:axId val="83435904"/>
        <c:axId val="83437440"/>
      </c:barChart>
      <c:catAx>
        <c:axId val="83435904"/>
        <c:scaling>
          <c:orientation val="minMax"/>
        </c:scaling>
        <c:axPos val="b"/>
        <c:tickLblPos val="nextTo"/>
        <c:crossAx val="83437440"/>
        <c:crosses val="autoZero"/>
        <c:auto val="1"/>
        <c:lblAlgn val="ctr"/>
        <c:lblOffset val="100"/>
      </c:catAx>
      <c:valAx>
        <c:axId val="834374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4359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0.16691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407758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 73%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0.16082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64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84%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0.02541</cdr:x>
      <cdr:y>0.22322</cdr:y>
    </cdr:from>
    <cdr:to>
      <cdr:x>1</cdr:x>
      <cdr:y>0.23275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>
          <a:off x="214319" y="1071570"/>
          <a:ext cx="8220097" cy="4575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29.10.2014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входных проверочных  работ по предметам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4 классов 2014-2015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1000156"/>
            <a:ext cx="7576398" cy="24177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500042"/>
          <a:ext cx="7286676" cy="6221261"/>
        </p:xfrm>
        <a:graphic>
          <a:graphicData uri="http://schemas.openxmlformats.org/drawingml/2006/table">
            <a:tbl>
              <a:tblPr/>
              <a:tblGrid>
                <a:gridCol w="1214446"/>
                <a:gridCol w="714380"/>
                <a:gridCol w="571504"/>
                <a:gridCol w="571504"/>
                <a:gridCol w="571504"/>
                <a:gridCol w="500066"/>
                <a:gridCol w="500066"/>
                <a:gridCol w="642942"/>
                <a:gridCol w="1000132"/>
                <a:gridCol w="1000132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1413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85842"/>
            <a:ext cx="7498080" cy="22034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571480"/>
          <a:ext cx="7786742" cy="6242752"/>
        </p:xfrm>
        <a:graphic>
          <a:graphicData uri="http://schemas.openxmlformats.org/drawingml/2006/table">
            <a:tbl>
              <a:tblPr/>
              <a:tblGrid>
                <a:gridCol w="1785950"/>
                <a:gridCol w="571504"/>
                <a:gridCol w="642942"/>
                <a:gridCol w="642942"/>
                <a:gridCol w="642942"/>
                <a:gridCol w="714380"/>
                <a:gridCol w="642942"/>
                <a:gridCol w="714380"/>
                <a:gridCol w="714380"/>
                <a:gridCol w="714380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3.5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Ново-Сережкинская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Старо-Иштерякская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 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Нижнечершилинская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133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Новочершилинская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входной  контрольной   работы по математике в 4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642966"/>
            <a:ext cx="7498080" cy="20606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методисту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УО: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642918"/>
            <a:ext cx="76438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Г.М.Гаделшиной, методисту по начальному образованию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муниципальных проверочных работ учащихся по математике к концу 2014-2015 учебного года.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входных проверочных работ по математике и  запланировать систему мер, направленных на улучшение и стабилизацию результатов учащихся  в 2014-2015учебном году;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714356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833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789 (95%)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- 202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(25,6%)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- 374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(47,4%)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- 204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(25,9%)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- 9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(1,1%)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98,9%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73%;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3,9.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143116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00108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1643050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833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795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- 225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(28,3%)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- 353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(44,4%)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- 209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(26,3%)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- 8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99%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73%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928662" y="2428868"/>
            <a:ext cx="821533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200024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071538" y="3143248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500034" y="1857364"/>
            <a:ext cx="864396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30" y="1428736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13572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ЛМР- 3,9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143032"/>
            <a:ext cx="7498080" cy="256067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428605"/>
          <a:ext cx="7715305" cy="6310099"/>
        </p:xfrm>
        <a:graphic>
          <a:graphicData uri="http://schemas.openxmlformats.org/drawingml/2006/table">
            <a:tbl>
              <a:tblPr/>
              <a:tblGrid>
                <a:gridCol w="1508877"/>
                <a:gridCol w="714732"/>
                <a:gridCol w="714732"/>
                <a:gridCol w="635316"/>
                <a:gridCol w="555902"/>
                <a:gridCol w="555902"/>
                <a:gridCol w="555902"/>
                <a:gridCol w="794146"/>
                <a:gridCol w="794146"/>
                <a:gridCol w="885650"/>
              </a:tblGrid>
              <a:tr h="6012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7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423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77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4822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903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7738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1608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63851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742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5439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6232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6327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-1214470"/>
            <a:ext cx="7362084" cy="26321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5" y="571456"/>
          <a:ext cx="8215371" cy="6119457"/>
        </p:xfrm>
        <a:graphic>
          <a:graphicData uri="http://schemas.openxmlformats.org/drawingml/2006/table">
            <a:tbl>
              <a:tblPr/>
              <a:tblGrid>
                <a:gridCol w="1857388"/>
                <a:gridCol w="642942"/>
                <a:gridCol w="642943"/>
                <a:gridCol w="571503"/>
                <a:gridCol w="571504"/>
                <a:gridCol w="714380"/>
                <a:gridCol w="571504"/>
                <a:gridCol w="785818"/>
                <a:gridCol w="928694"/>
                <a:gridCol w="928695"/>
              </a:tblGrid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Успеваем.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7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9585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37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С-Иштерякская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Зеленорощин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441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Новоиштеряк.НШДС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605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987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Старописьмян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59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Нижнечершил.СОШ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414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19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Новочерш.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входной  контрольной   работы по русскому языку в 4-х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14404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обучению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русскому языку в 2014-2015 учебном году.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в 2014-2015учебном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42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r>
              <a:rPr lang="ru-RU" sz="1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- 833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802 (96%)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304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(38%)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372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(46,4%)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125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(15,5%)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«2»-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(0,1%)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– 99,9%;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84,3%;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- 4,2.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контрольной работы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428728" y="142873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30444" y="157161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84%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2143116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00108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86710" y="1500174"/>
            <a:ext cx="1186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214422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85852" y="2928934"/>
            <a:ext cx="7572428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00108"/>
          <a:ext cx="8358214" cy="533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500174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285908"/>
            <a:ext cx="7498080" cy="270354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500042"/>
          <a:ext cx="7929618" cy="6215106"/>
        </p:xfrm>
        <a:graphic>
          <a:graphicData uri="http://schemas.openxmlformats.org/drawingml/2006/table">
            <a:tbl>
              <a:tblPr/>
              <a:tblGrid>
                <a:gridCol w="1357322"/>
                <a:gridCol w="714348"/>
                <a:gridCol w="714412"/>
                <a:gridCol w="642942"/>
                <a:gridCol w="785818"/>
                <a:gridCol w="642942"/>
                <a:gridCol w="642942"/>
                <a:gridCol w="785818"/>
                <a:gridCol w="785818"/>
                <a:gridCol w="857256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Ср.оц.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671" y="-1357346"/>
            <a:ext cx="7667329" cy="298817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642918"/>
          <a:ext cx="8072494" cy="6143668"/>
        </p:xfrm>
        <a:graphic>
          <a:graphicData uri="http://schemas.openxmlformats.org/drawingml/2006/table">
            <a:tbl>
              <a:tblPr/>
              <a:tblGrid>
                <a:gridCol w="1714512"/>
                <a:gridCol w="714380"/>
                <a:gridCol w="785818"/>
                <a:gridCol w="642942"/>
                <a:gridCol w="571504"/>
                <a:gridCol w="642942"/>
                <a:gridCol w="642942"/>
                <a:gridCol w="714380"/>
                <a:gridCol w="857256"/>
                <a:gridCol w="785818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 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78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Ст-Иштерякская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Зеленорощ.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15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Старописьмян.ООШ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724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Нижнечершил.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42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dirty="0" smtClean="0">
                <a:solidFill>
                  <a:srgbClr val="0070C0"/>
                </a:solidFill>
              </a:rPr>
              <a:t> : 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входной  контрольной   работы по окружающему миру в 4   классах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642966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образованию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окружающему миру в 2014-2015 учебном году.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окружающему миру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 запланировать систему мер, направленных на улучшение и стабилизацию результатов учащихся  в 2014-2015учебном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500174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6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42976" y="2786058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0800000" flipV="1">
            <a:off x="7263941" y="2292763"/>
            <a:ext cx="1858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232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286642" y="2140473"/>
            <a:ext cx="185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571612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V="1">
            <a:off x="857224" y="2428868"/>
            <a:ext cx="8286776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428736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78592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4,0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2820</TotalTime>
  <Words>1929</Words>
  <Application>Microsoft Office PowerPoint</Application>
  <PresentationFormat>Экран (4:3)</PresentationFormat>
  <Paragraphs>1238</Paragraphs>
  <Slides>40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Солнцестояние</vt:lpstr>
      <vt:lpstr>                                     Результаты входных проверочных  работ по предметам  учащихся  4 классов 2014-2015 учебного года   </vt:lpstr>
      <vt:lpstr>              Математика</vt:lpstr>
      <vt:lpstr>Количество участников контрольной работы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  Таблица с результатами</vt:lpstr>
      <vt:lpstr>                     Таблица с результатами</vt:lpstr>
      <vt:lpstr>   Выводы:</vt:lpstr>
      <vt:lpstr>Рекомендации методисту УО:</vt:lpstr>
      <vt:lpstr>Слайд 14</vt:lpstr>
      <vt:lpstr>               Русский язык </vt:lpstr>
      <vt:lpstr>Количество участников тестирования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Таблица с результатами</vt:lpstr>
      <vt:lpstr>            Таблица с результатами </vt:lpstr>
      <vt:lpstr>   Выводы:</vt:lpstr>
      <vt:lpstr>Рекомендации методистам УО:</vt:lpstr>
      <vt:lpstr>Слайд 27</vt:lpstr>
      <vt:lpstr>Слайд 28</vt:lpstr>
      <vt:lpstr>Количество участников тестирования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Таблица с результатами</vt:lpstr>
      <vt:lpstr>           Таблица с результатами</vt:lpstr>
      <vt:lpstr>  Выводы :  </vt:lpstr>
      <vt:lpstr>Рекомендации методистам УО:</vt:lpstr>
      <vt:lpstr>Слайд 40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369</cp:revision>
  <dcterms:created xsi:type="dcterms:W3CDTF">2012-12-17T07:09:56Z</dcterms:created>
  <dcterms:modified xsi:type="dcterms:W3CDTF">2014-10-29T14:02:21Z</dcterms:modified>
</cp:coreProperties>
</file>